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64" r:id="rId2"/>
    <p:sldId id="276" r:id="rId3"/>
    <p:sldId id="277" r:id="rId4"/>
    <p:sldId id="282" r:id="rId5"/>
    <p:sldId id="278" r:id="rId6"/>
    <p:sldId id="279" r:id="rId7"/>
    <p:sldId id="280" r:id="rId8"/>
    <p:sldId id="284" r:id="rId9"/>
    <p:sldId id="283" r:id="rId10"/>
    <p:sldId id="266"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80" autoAdjust="0"/>
  </p:normalViewPr>
  <p:slideViewPr>
    <p:cSldViewPr showGuides="1">
      <p:cViewPr varScale="1">
        <p:scale>
          <a:sx n="87" d="100"/>
          <a:sy n="87" d="100"/>
        </p:scale>
        <p:origin x="528" y="67"/>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2/22/2021</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2/22/2021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2/22/2021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2/22/2021</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2/22/2021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2/22/2021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2/22/2021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2/22/2021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2/22/2021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2/22/2021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2/22/2021</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iography.com/mla/how-to-write-a-annotated-bibliography-in-mla-styl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wl.purdue.edu/owl/research_and_citation/mla_style/mla_formatting_and_style_guide/mla_formatting_and_style_guide.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Craft an Annotated Bibliography</a:t>
            </a:r>
          </a:p>
        </p:txBody>
      </p:sp>
      <p:sp>
        <p:nvSpPr>
          <p:cNvPr id="3" name="Subtitle 2"/>
          <p:cNvSpPr>
            <a:spLocks noGrp="1"/>
          </p:cNvSpPr>
          <p:nvPr>
            <p:ph type="subTitle" idx="1"/>
          </p:nvPr>
        </p:nvSpPr>
        <p:spPr/>
        <p:txBody>
          <a:bodyPr/>
          <a:lstStyle/>
          <a:p>
            <a:r>
              <a:rPr lang="en-US" dirty="0"/>
              <a:t>EH 102.105</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3"/>
              </a:rPr>
              <a:t>How to Write an Annotated Bibliography</a:t>
            </a:r>
            <a:endParaRPr lang="en-US" dirty="0"/>
          </a:p>
        </p:txBody>
      </p:sp>
      <p:sp>
        <p:nvSpPr>
          <p:cNvPr id="3" name="Text Placeholder 2"/>
          <p:cNvSpPr>
            <a:spLocks noGrp="1"/>
          </p:cNvSpPr>
          <p:nvPr>
            <p:ph type="body" idx="1"/>
          </p:nvPr>
        </p:nvSpPr>
        <p:spPr/>
        <p:txBody>
          <a:bodyPr/>
          <a:lstStyle/>
          <a:p>
            <a:r>
              <a:rPr lang="en-US" dirty="0"/>
              <a:t>For more Information, then click below</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Overview</a:t>
            </a:r>
          </a:p>
        </p:txBody>
      </p:sp>
      <p:sp>
        <p:nvSpPr>
          <p:cNvPr id="14" name="Content Placeholder 13"/>
          <p:cNvSpPr>
            <a:spLocks noGrp="1"/>
          </p:cNvSpPr>
          <p:nvPr>
            <p:ph idx="1"/>
          </p:nvPr>
        </p:nvSpPr>
        <p:spPr/>
        <p:txBody>
          <a:bodyPr>
            <a:normAutofit/>
          </a:bodyPr>
          <a:lstStyle/>
          <a:p>
            <a:r>
              <a:rPr lang="en-US" dirty="0"/>
              <a:t>The following lecture answers these questions:​</a:t>
            </a:r>
          </a:p>
          <a:p>
            <a:pPr marL="0" indent="0">
              <a:buNone/>
            </a:pPr>
            <a:endParaRPr lang="en-US" dirty="0"/>
          </a:p>
          <a:p>
            <a:pPr marL="0" indent="0">
              <a:buNone/>
            </a:pPr>
            <a:r>
              <a:rPr lang="en-US" dirty="0"/>
              <a:t>1. What is an annotated bibliography?</a:t>
            </a:r>
          </a:p>
          <a:p>
            <a:pPr marL="0" indent="0">
              <a:buNone/>
            </a:pPr>
            <a:endParaRPr lang="en-US" dirty="0"/>
          </a:p>
          <a:p>
            <a:pPr marL="0" indent="0">
              <a:buNone/>
            </a:pPr>
            <a:r>
              <a:rPr lang="en-US" dirty="0"/>
              <a:t>2. What is expected from students in creating an annotated bibliography in this class?</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83B4-5BA9-480C-8DE1-71257A199191}"/>
              </a:ext>
            </a:extLst>
          </p:cNvPr>
          <p:cNvSpPr>
            <a:spLocks noGrp="1"/>
          </p:cNvSpPr>
          <p:nvPr>
            <p:ph type="title"/>
          </p:nvPr>
        </p:nvSpPr>
        <p:spPr/>
        <p:txBody>
          <a:bodyPr/>
          <a:lstStyle/>
          <a:p>
            <a:r>
              <a:rPr lang="en-US" dirty="0"/>
              <a:t>What is an annotated bibliography?</a:t>
            </a:r>
          </a:p>
        </p:txBody>
      </p:sp>
      <p:sp>
        <p:nvSpPr>
          <p:cNvPr id="3" name="Content Placeholder 2">
            <a:extLst>
              <a:ext uri="{FF2B5EF4-FFF2-40B4-BE49-F238E27FC236}">
                <a16:creationId xmlns:a16="http://schemas.microsoft.com/office/drawing/2014/main" id="{0EF4BD05-2D80-47C1-8E7B-12A4CD52A0A4}"/>
              </a:ext>
            </a:extLst>
          </p:cNvPr>
          <p:cNvSpPr>
            <a:spLocks noGrp="1"/>
          </p:cNvSpPr>
          <p:nvPr>
            <p:ph idx="1"/>
          </p:nvPr>
        </p:nvSpPr>
        <p:spPr/>
        <p:txBody>
          <a:bodyPr>
            <a:normAutofit fontScale="70000" lnSpcReduction="20000"/>
          </a:bodyPr>
          <a:lstStyle/>
          <a:p>
            <a:r>
              <a:rPr lang="en-US" dirty="0"/>
              <a:t>What is a bibliography?</a:t>
            </a:r>
          </a:p>
          <a:p>
            <a:pPr lvl="1"/>
            <a:r>
              <a:rPr lang="en-US" dirty="0"/>
              <a:t>A </a:t>
            </a:r>
            <a:r>
              <a:rPr lang="en-US" i="1" dirty="0"/>
              <a:t>bibliography</a:t>
            </a:r>
            <a:r>
              <a:rPr lang="en-US" dirty="0"/>
              <a:t> is a list of sources used for a particular writing project. You might know it better as "References" or "Works Cited" depending on the style format used for the piece of writing. The bibliography typically contains only bibliographic information: author, title, publisher, date, pages, and other information important to aiding the reader in finding the source on his or her own.</a:t>
            </a:r>
          </a:p>
          <a:p>
            <a:r>
              <a:rPr lang="en-US" dirty="0"/>
              <a:t>What is an </a:t>
            </a:r>
            <a:r>
              <a:rPr lang="en-US" i="1" dirty="0"/>
              <a:t>annotated bibliography</a:t>
            </a:r>
            <a:r>
              <a:rPr lang="en-US" dirty="0"/>
              <a:t>?</a:t>
            </a:r>
          </a:p>
          <a:p>
            <a:pPr lvl="1"/>
            <a:r>
              <a:rPr lang="en-US" dirty="0"/>
              <a:t>An </a:t>
            </a:r>
            <a:r>
              <a:rPr lang="en-US" i="1" dirty="0"/>
              <a:t>annotated bibliography </a:t>
            </a:r>
            <a:r>
              <a:rPr lang="en-US" dirty="0"/>
              <a:t>includes a summary and/or an evaluation of each of the sources. </a:t>
            </a:r>
          </a:p>
          <a:p>
            <a:r>
              <a:rPr lang="en-US" dirty="0"/>
              <a:t>When creating an annotated bibliography, you'll want to include the following things, depending on the specific assignment:</a:t>
            </a:r>
          </a:p>
          <a:p>
            <a:pPr marL="883845" lvl="1" indent="-457200">
              <a:buFont typeface="+mj-lt"/>
              <a:buAutoNum type="arabicPeriod"/>
            </a:pPr>
            <a:r>
              <a:rPr lang="en-US" dirty="0"/>
              <a:t>Summary</a:t>
            </a:r>
          </a:p>
          <a:p>
            <a:pPr marL="883845" lvl="1" indent="-457200">
              <a:buFont typeface="+mj-lt"/>
              <a:buAutoNum type="arabicPeriod"/>
            </a:pPr>
            <a:r>
              <a:rPr lang="en-US" dirty="0"/>
              <a:t>Assessment</a:t>
            </a:r>
          </a:p>
          <a:p>
            <a:pPr marL="883845" lvl="1" indent="-457200">
              <a:buFont typeface="+mj-lt"/>
              <a:buAutoNum type="arabicPeriod"/>
            </a:pPr>
            <a:r>
              <a:rPr lang="en-US" dirty="0"/>
              <a:t>Reflection</a:t>
            </a:r>
          </a:p>
          <a:p>
            <a:r>
              <a:rPr lang="en-US" dirty="0"/>
              <a:t>This doesn't necessarily mean that you need to write an entire essay about each source—brevity is fine, as long as you don't sacrifice good description and evaluation of each source.</a:t>
            </a:r>
          </a:p>
        </p:txBody>
      </p:sp>
    </p:spTree>
    <p:extLst>
      <p:ext uri="{BB962C8B-B14F-4D97-AF65-F5344CB8AC3E}">
        <p14:creationId xmlns:p14="http://schemas.microsoft.com/office/powerpoint/2010/main" val="166969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8E33-B312-45EC-8896-E138D5268784}"/>
              </a:ext>
            </a:extLst>
          </p:cNvPr>
          <p:cNvSpPr>
            <a:spLocks noGrp="1"/>
          </p:cNvSpPr>
          <p:nvPr>
            <p:ph type="title"/>
          </p:nvPr>
        </p:nvSpPr>
        <p:spPr/>
        <p:txBody>
          <a:bodyPr/>
          <a:lstStyle/>
          <a:p>
            <a:r>
              <a:rPr lang="en-US" dirty="0"/>
              <a:t>Why use an Annotated Bibliography</a:t>
            </a:r>
          </a:p>
        </p:txBody>
      </p:sp>
      <p:sp>
        <p:nvSpPr>
          <p:cNvPr id="3" name="Content Placeholder 2">
            <a:extLst>
              <a:ext uri="{FF2B5EF4-FFF2-40B4-BE49-F238E27FC236}">
                <a16:creationId xmlns:a16="http://schemas.microsoft.com/office/drawing/2014/main" id="{3C54D136-38C5-4EFD-9923-C0FBD8DBB786}"/>
              </a:ext>
            </a:extLst>
          </p:cNvPr>
          <p:cNvSpPr>
            <a:spLocks noGrp="1"/>
          </p:cNvSpPr>
          <p:nvPr>
            <p:ph idx="1"/>
          </p:nvPr>
        </p:nvSpPr>
        <p:spPr/>
        <p:txBody>
          <a:bodyPr>
            <a:normAutofit lnSpcReduction="10000"/>
          </a:bodyPr>
          <a:lstStyle/>
          <a:p>
            <a:r>
              <a:rPr lang="en-US" dirty="0"/>
              <a:t>The annotated bibliography is a good tool for a research project because when you must write annotations for your sources, you are forced to read each source more carefully, reading more critically both in terms of gathering data and assembling your sources with purpose. </a:t>
            </a:r>
          </a:p>
          <a:p>
            <a:r>
              <a:rPr lang="en-US" dirty="0"/>
              <a:t>At the professional level, annotated bibliographies help to create a picture of the work that has been done in that particular field and how you might fit your scholarship within that existing body of work. </a:t>
            </a:r>
          </a:p>
          <a:p>
            <a:r>
              <a:rPr lang="en-US" dirty="0"/>
              <a:t>Working on an annotated bibliography can help you to explore the field, to see what the authorities in that field are arguing about, and to develop your own point of view.</a:t>
            </a:r>
          </a:p>
        </p:txBody>
      </p:sp>
    </p:spTree>
    <p:extLst>
      <p:ext uri="{BB962C8B-B14F-4D97-AF65-F5344CB8AC3E}">
        <p14:creationId xmlns:p14="http://schemas.microsoft.com/office/powerpoint/2010/main" val="11961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29ED-8698-4C38-9C4E-150DF8A3FDE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3D4CB9E-E327-4CFF-A597-70E4DB0BECC8}"/>
              </a:ext>
            </a:extLst>
          </p:cNvPr>
          <p:cNvSpPr>
            <a:spLocks noGrp="1"/>
          </p:cNvSpPr>
          <p:nvPr>
            <p:ph idx="1"/>
          </p:nvPr>
        </p:nvSpPr>
        <p:spPr/>
        <p:txBody>
          <a:bodyPr/>
          <a:lstStyle/>
          <a:p>
            <a:r>
              <a:rPr lang="en-US" dirty="0"/>
              <a:t>Many annotations simply summarize the source, and this is the heart of the annotated bibliography. Many of these same questions were used when writing your Summary Paper.</a:t>
            </a:r>
          </a:p>
          <a:p>
            <a:pPr marL="457200" indent="-457200">
              <a:buFont typeface="+mj-lt"/>
              <a:buAutoNum type="arabicPeriod"/>
            </a:pPr>
            <a:r>
              <a:rPr lang="en-US" dirty="0"/>
              <a:t>What are the main arguments? </a:t>
            </a:r>
          </a:p>
          <a:p>
            <a:pPr marL="457200" indent="-457200">
              <a:buFont typeface="+mj-lt"/>
              <a:buAutoNum type="arabicPeriod"/>
            </a:pPr>
            <a:r>
              <a:rPr lang="en-US" dirty="0"/>
              <a:t>What topics and subtopics are covered? </a:t>
            </a:r>
          </a:p>
          <a:p>
            <a:pPr marL="457200" indent="-457200">
              <a:buFont typeface="+mj-lt"/>
              <a:buAutoNum type="arabicPeriod"/>
            </a:pPr>
            <a:r>
              <a:rPr lang="en-US" dirty="0"/>
              <a:t>How would you explain to someone what the source is about? </a:t>
            </a:r>
          </a:p>
          <a:p>
            <a:pPr marL="0" indent="0">
              <a:buNone/>
            </a:pPr>
            <a:r>
              <a:rPr lang="en-US" dirty="0"/>
              <a:t>In great part, the length of your summary will depend on how detailed your summary is, and the level of detail of your summary can be influenced by the length of your source.</a:t>
            </a:r>
          </a:p>
        </p:txBody>
      </p:sp>
    </p:spTree>
    <p:extLst>
      <p:ext uri="{BB962C8B-B14F-4D97-AF65-F5344CB8AC3E}">
        <p14:creationId xmlns:p14="http://schemas.microsoft.com/office/powerpoint/2010/main" val="13504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20F3-BBAD-4662-8563-D8FB38D5AFEC}"/>
              </a:ext>
            </a:extLst>
          </p:cNvPr>
          <p:cNvSpPr>
            <a:spLocks noGrp="1"/>
          </p:cNvSpPr>
          <p:nvPr>
            <p:ph type="title"/>
          </p:nvPr>
        </p:nvSpPr>
        <p:spPr/>
        <p:txBody>
          <a:bodyPr/>
          <a:lstStyle/>
          <a:p>
            <a:r>
              <a:rPr lang="en-US" dirty="0"/>
              <a:t>Assessment </a:t>
            </a:r>
          </a:p>
        </p:txBody>
      </p:sp>
      <p:sp>
        <p:nvSpPr>
          <p:cNvPr id="3" name="Content Placeholder 2">
            <a:extLst>
              <a:ext uri="{FF2B5EF4-FFF2-40B4-BE49-F238E27FC236}">
                <a16:creationId xmlns:a16="http://schemas.microsoft.com/office/drawing/2014/main" id="{683B79D8-0BD5-4A8A-83E2-1FD6F1449174}"/>
              </a:ext>
            </a:extLst>
          </p:cNvPr>
          <p:cNvSpPr>
            <a:spLocks noGrp="1"/>
          </p:cNvSpPr>
          <p:nvPr>
            <p:ph idx="1"/>
          </p:nvPr>
        </p:nvSpPr>
        <p:spPr/>
        <p:txBody>
          <a:bodyPr/>
          <a:lstStyle/>
          <a:p>
            <a:r>
              <a:rPr lang="en-US" dirty="0"/>
              <a:t>After summarizing, you might want to evaluate it. </a:t>
            </a:r>
          </a:p>
          <a:p>
            <a:pPr marL="457200" indent="-457200">
              <a:buAutoNum type="arabicPeriod"/>
            </a:pPr>
            <a:r>
              <a:rPr lang="en-US" dirty="0"/>
              <a:t>Is it reliable? </a:t>
            </a:r>
          </a:p>
          <a:p>
            <a:pPr marL="457200" indent="-457200">
              <a:buAutoNum type="arabicPeriod"/>
            </a:pPr>
            <a:r>
              <a:rPr lang="en-US" dirty="0"/>
              <a:t>What is the bias of the source, or is it completely objective?</a:t>
            </a:r>
          </a:p>
          <a:p>
            <a:pPr marL="457200" indent="-457200">
              <a:buAutoNum type="arabicPeriod"/>
            </a:pPr>
            <a:r>
              <a:rPr lang="en-US" dirty="0"/>
              <a:t>What is the goal or purpose of the source? </a:t>
            </a:r>
          </a:p>
          <a:p>
            <a:pPr marL="457200" indent="-457200">
              <a:buAutoNum type="arabicPeriod"/>
            </a:pPr>
            <a:r>
              <a:rPr lang="en-US" dirty="0"/>
              <a:t>And most importantly, how does it compare with the other sources in your bibliography?</a:t>
            </a:r>
          </a:p>
        </p:txBody>
      </p:sp>
    </p:spTree>
    <p:extLst>
      <p:ext uri="{BB962C8B-B14F-4D97-AF65-F5344CB8AC3E}">
        <p14:creationId xmlns:p14="http://schemas.microsoft.com/office/powerpoint/2010/main" val="375213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A82A-EB7C-4C9A-9F24-15857979BF41}"/>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531A1FB6-0D59-45E9-AE91-6DC4F1110DC2}"/>
              </a:ext>
            </a:extLst>
          </p:cNvPr>
          <p:cNvSpPr>
            <a:spLocks noGrp="1"/>
          </p:cNvSpPr>
          <p:nvPr>
            <p:ph idx="1"/>
          </p:nvPr>
        </p:nvSpPr>
        <p:spPr/>
        <p:txBody>
          <a:bodyPr/>
          <a:lstStyle/>
          <a:p>
            <a:r>
              <a:rPr lang="en-US" dirty="0"/>
              <a:t>Summary and assessment are important to determining the nature and value of each source. The next step is to figure out how the source fits into your research. </a:t>
            </a:r>
          </a:p>
          <a:p>
            <a:pPr marL="457200" indent="-457200">
              <a:buAutoNum type="arabicPeriod"/>
            </a:pPr>
            <a:r>
              <a:rPr lang="en-US" dirty="0"/>
              <a:t>Is the source helpful to you? </a:t>
            </a:r>
          </a:p>
          <a:p>
            <a:pPr marL="457200" indent="-457200">
              <a:buAutoNum type="arabicPeriod"/>
            </a:pPr>
            <a:r>
              <a:rPr lang="en-US" dirty="0"/>
              <a:t>What will this source contribute to your paper? </a:t>
            </a:r>
          </a:p>
          <a:p>
            <a:pPr marL="457200" indent="-457200">
              <a:buAutoNum type="arabicPeriod"/>
            </a:pPr>
            <a:r>
              <a:rPr lang="en-US" dirty="0"/>
              <a:t>How does it help you to shape your own argument? </a:t>
            </a:r>
          </a:p>
          <a:p>
            <a:pPr marL="457200" indent="-457200">
              <a:buAutoNum type="arabicPeriod"/>
            </a:pPr>
            <a:r>
              <a:rPr lang="en-US" dirty="0"/>
              <a:t>How can you use this source in your research paper? </a:t>
            </a:r>
          </a:p>
          <a:p>
            <a:pPr marL="457200" indent="-457200">
              <a:buAutoNum type="arabicPeriod"/>
            </a:pPr>
            <a:r>
              <a:rPr lang="en-US" dirty="0"/>
              <a:t>How has it changed how you think about your subject?</a:t>
            </a:r>
          </a:p>
        </p:txBody>
      </p:sp>
    </p:spTree>
    <p:extLst>
      <p:ext uri="{BB962C8B-B14F-4D97-AF65-F5344CB8AC3E}">
        <p14:creationId xmlns:p14="http://schemas.microsoft.com/office/powerpoint/2010/main" val="151121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06F4-BDEF-4F4F-AB90-7A9B8B631050}"/>
              </a:ext>
            </a:extLst>
          </p:cNvPr>
          <p:cNvSpPr>
            <a:spLocks noGrp="1"/>
          </p:cNvSpPr>
          <p:nvPr>
            <p:ph type="title"/>
          </p:nvPr>
        </p:nvSpPr>
        <p:spPr/>
        <p:txBody>
          <a:bodyPr/>
          <a:lstStyle/>
          <a:p>
            <a:r>
              <a:rPr lang="en-US" dirty="0"/>
              <a:t>Format</a:t>
            </a:r>
          </a:p>
        </p:txBody>
      </p:sp>
      <p:sp>
        <p:nvSpPr>
          <p:cNvPr id="3" name="Content Placeholder 2">
            <a:extLst>
              <a:ext uri="{FF2B5EF4-FFF2-40B4-BE49-F238E27FC236}">
                <a16:creationId xmlns:a16="http://schemas.microsoft.com/office/drawing/2014/main" id="{42C93E15-15B3-4B1B-B542-F09308F27C8B}"/>
              </a:ext>
            </a:extLst>
          </p:cNvPr>
          <p:cNvSpPr>
            <a:spLocks noGrp="1"/>
          </p:cNvSpPr>
          <p:nvPr>
            <p:ph idx="1"/>
          </p:nvPr>
        </p:nvSpPr>
        <p:spPr/>
        <p:txBody>
          <a:bodyPr>
            <a:normAutofit fontScale="85000" lnSpcReduction="20000"/>
          </a:bodyPr>
          <a:lstStyle/>
          <a:p>
            <a:r>
              <a:rPr lang="en-US" dirty="0"/>
              <a:t>The format of an annotated bibliography can vary, so if you're doing one for a class, it's important to ask for specific guidelines.</a:t>
            </a:r>
          </a:p>
          <a:p>
            <a:r>
              <a:rPr lang="en-US" dirty="0"/>
              <a:t>Generally, though, the bibliographic information of the source (the title, author, publisher, date, etc.) is written in either MLA or APA format. For you’re your papers in this class, we will be using the MLA style. For more help with formatting, check out </a:t>
            </a:r>
            <a:r>
              <a:rPr lang="en-US" dirty="0">
                <a:hlinkClick r:id="rId2"/>
              </a:rPr>
              <a:t>Owl Purdue's MLA Formatting Guide</a:t>
            </a:r>
            <a:endParaRPr lang="en-US" dirty="0"/>
          </a:p>
          <a:p>
            <a:r>
              <a:rPr lang="en-US" dirty="0"/>
              <a:t>The annotations for each source are written in paragraph form. The lengths of the annotations can vary significantly from a couple of sentences to a couple of pages. The length will depend on the purpose. If you're just writing summaries of your sources, the annotations may not be very long. However, if you are writing an extensive analysis of each source, you'll need more space.</a:t>
            </a:r>
          </a:p>
          <a:p>
            <a:r>
              <a:rPr lang="en-US" dirty="0"/>
              <a:t>You can focus your annotations for your own needs. A few sentences of general summary followed by several sentences of how you can fit the work into your larger paper or project can serve you well when you go to draft.</a:t>
            </a:r>
          </a:p>
        </p:txBody>
      </p:sp>
    </p:spTree>
    <p:extLst>
      <p:ext uri="{BB962C8B-B14F-4D97-AF65-F5344CB8AC3E}">
        <p14:creationId xmlns:p14="http://schemas.microsoft.com/office/powerpoint/2010/main" val="145179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E75F-5633-4A87-9C55-030C9F128459}"/>
              </a:ext>
            </a:extLst>
          </p:cNvPr>
          <p:cNvSpPr>
            <a:spLocks noGrp="1"/>
          </p:cNvSpPr>
          <p:nvPr>
            <p:ph type="title"/>
          </p:nvPr>
        </p:nvSpPr>
        <p:spPr/>
        <p:txBody>
          <a:bodyPr/>
          <a:lstStyle/>
          <a:p>
            <a:r>
              <a:rPr lang="en-US" dirty="0"/>
              <a:t>Summary Example</a:t>
            </a:r>
          </a:p>
        </p:txBody>
      </p:sp>
      <p:sp>
        <p:nvSpPr>
          <p:cNvPr id="3" name="Content Placeholder 2">
            <a:extLst>
              <a:ext uri="{FF2B5EF4-FFF2-40B4-BE49-F238E27FC236}">
                <a16:creationId xmlns:a16="http://schemas.microsoft.com/office/drawing/2014/main" id="{ADFAD5A8-3ED8-43F8-A416-1987CD624B57}"/>
              </a:ext>
            </a:extLst>
          </p:cNvPr>
          <p:cNvSpPr>
            <a:spLocks noGrp="1"/>
          </p:cNvSpPr>
          <p:nvPr>
            <p:ph idx="1"/>
          </p:nvPr>
        </p:nvSpPr>
        <p:spPr/>
        <p:txBody>
          <a:bodyPr>
            <a:normAutofit fontScale="77500" lnSpcReduction="20000"/>
          </a:bodyPr>
          <a:lstStyle/>
          <a:p>
            <a:pPr marL="0" indent="0" algn="l">
              <a:buNone/>
            </a:pPr>
            <a:r>
              <a:rPr lang="en-US" b="0" i="0" dirty="0">
                <a:solidFill>
                  <a:srgbClr val="333333"/>
                </a:solidFill>
                <a:effectLst/>
                <a:latin typeface="source-serif-pro"/>
              </a:rPr>
              <a:t>Lamott, Anne. </a:t>
            </a:r>
            <a:r>
              <a:rPr lang="en-US" b="0" i="1" dirty="0">
                <a:solidFill>
                  <a:srgbClr val="333333"/>
                </a:solidFill>
                <a:effectLst/>
                <a:latin typeface="source-serif-pro"/>
              </a:rPr>
              <a:t>Bird by Bird: Some Instructions on Writing and Life</a:t>
            </a:r>
            <a:r>
              <a:rPr lang="en-US" b="0" i="0" dirty="0">
                <a:solidFill>
                  <a:srgbClr val="333333"/>
                </a:solidFill>
                <a:effectLst/>
                <a:latin typeface="source-serif-pro"/>
              </a:rPr>
              <a:t>. Anchor Books, 1995.</a:t>
            </a:r>
          </a:p>
          <a:p>
            <a:pPr marL="0" indent="0" algn="l">
              <a:buNone/>
            </a:pPr>
            <a:r>
              <a:rPr lang="en-US" b="0" i="0" dirty="0">
                <a:solidFill>
                  <a:srgbClr val="333333"/>
                </a:solidFill>
                <a:effectLst/>
                <a:latin typeface="source-serif-pro"/>
              </a:rPr>
              <a:t>Lamott's book offers honest advice on the nature of a writing life, complete with its insecurities and failures. Taking a humorous approach to the realities of being a writer, the chapters in Lamott's book are wry and anecdotal and offer advice on everything from plot development to jealousy, from perfectionism to struggling with one's own internal critic.</a:t>
            </a:r>
          </a:p>
          <a:p>
            <a:pPr marL="0" indent="0" algn="l">
              <a:buNone/>
            </a:pPr>
            <a:r>
              <a:rPr lang="en-US" b="0" i="0" dirty="0">
                <a:solidFill>
                  <a:srgbClr val="333333"/>
                </a:solidFill>
                <a:effectLst/>
                <a:latin typeface="source-serif-pro"/>
              </a:rPr>
              <a:t>In the process, Lamott includes writing exercises designed to be both productive and fun. Lamott offers sane advice for those struggling with the anxieties of writing, but her main project seems to be offering the reader a reality check regarding writing, publishing, and struggling with one's own imperfect humanity in the process. Rather than a practical handbook to producing and/or publishing, this text is indispensable because of its honest perspective, its down-to-earth humor, and its encouraging approach.</a:t>
            </a:r>
          </a:p>
          <a:p>
            <a:pPr marL="0" indent="0" algn="l">
              <a:buNone/>
            </a:pPr>
            <a:r>
              <a:rPr lang="en-US" b="0" i="0" dirty="0">
                <a:solidFill>
                  <a:srgbClr val="333333"/>
                </a:solidFill>
                <a:effectLst/>
                <a:latin typeface="source-serif-pro"/>
              </a:rPr>
              <a:t>Chapters in this text could easily be included in the curriculum for a writing class. Several of the chapters in Part 1 address the writing process and would serve to generate discussion on students' own drafting and revising processes. Some of the writing exercises would also be appropriate for generating classroom writing exercises. Students should find Lamott's style both engaging and enjoyable.</a:t>
            </a:r>
          </a:p>
          <a:p>
            <a:endParaRPr lang="en-US" dirty="0"/>
          </a:p>
        </p:txBody>
      </p:sp>
    </p:spTree>
    <p:extLst>
      <p:ext uri="{BB962C8B-B14F-4D97-AF65-F5344CB8AC3E}">
        <p14:creationId xmlns:p14="http://schemas.microsoft.com/office/powerpoint/2010/main" val="255961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98</TotalTime>
  <Words>1015</Words>
  <Application>Microsoft Office PowerPoint</Application>
  <PresentationFormat>Custom</PresentationFormat>
  <Paragraphs>54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source-serif-pro</vt:lpstr>
      <vt:lpstr>Books 16x9</vt:lpstr>
      <vt:lpstr>How to Craft an Annotated Bibliography</vt:lpstr>
      <vt:lpstr>Overview</vt:lpstr>
      <vt:lpstr>What is an annotated bibliography?</vt:lpstr>
      <vt:lpstr>Why use an Annotated Bibliography</vt:lpstr>
      <vt:lpstr>Summary</vt:lpstr>
      <vt:lpstr>Assessment </vt:lpstr>
      <vt:lpstr>Reflection</vt:lpstr>
      <vt:lpstr>Format</vt:lpstr>
      <vt:lpstr>Summary Example</vt:lpstr>
      <vt:lpstr>How to Write an Annotated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Craft an Annotated Bibliography</dc:title>
  <dc:creator>Robert O'Berry</dc:creator>
  <cp:lastModifiedBy>Robert O'Berry</cp:lastModifiedBy>
  <cp:revision>5</cp:revision>
  <dcterms:created xsi:type="dcterms:W3CDTF">2021-02-22T18:12:37Z</dcterms:created>
  <dcterms:modified xsi:type="dcterms:W3CDTF">2021-02-22T19:50:45Z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